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25"/>
  </p:notesMasterIdLst>
  <p:sldIdLst>
    <p:sldId id="256" r:id="rId2"/>
    <p:sldId id="257" r:id="rId3"/>
    <p:sldId id="258" r:id="rId4"/>
    <p:sldId id="259" r:id="rId5"/>
    <p:sldId id="330" r:id="rId6"/>
    <p:sldId id="260" r:id="rId7"/>
    <p:sldId id="261" r:id="rId8"/>
    <p:sldId id="358" r:id="rId9"/>
    <p:sldId id="369" r:id="rId10"/>
    <p:sldId id="262" r:id="rId11"/>
    <p:sldId id="344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345" r:id="rId23"/>
    <p:sldId id="346" r:id="rId24"/>
    <p:sldId id="359" r:id="rId25"/>
    <p:sldId id="370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347" r:id="rId38"/>
    <p:sldId id="348" r:id="rId39"/>
    <p:sldId id="360" r:id="rId40"/>
    <p:sldId id="371" r:id="rId41"/>
    <p:sldId id="288" r:id="rId42"/>
    <p:sldId id="284" r:id="rId43"/>
    <p:sldId id="285" r:id="rId44"/>
    <p:sldId id="286" r:id="rId45"/>
    <p:sldId id="287" r:id="rId46"/>
    <p:sldId id="361" r:id="rId47"/>
    <p:sldId id="372" r:id="rId48"/>
    <p:sldId id="289" r:id="rId49"/>
    <p:sldId id="290" r:id="rId50"/>
    <p:sldId id="291" r:id="rId51"/>
    <p:sldId id="362" r:id="rId52"/>
    <p:sldId id="373" r:id="rId53"/>
    <p:sldId id="292" r:id="rId54"/>
    <p:sldId id="293" r:id="rId55"/>
    <p:sldId id="294" r:id="rId56"/>
    <p:sldId id="295" r:id="rId57"/>
    <p:sldId id="296" r:id="rId58"/>
    <p:sldId id="297" r:id="rId59"/>
    <p:sldId id="298" r:id="rId60"/>
    <p:sldId id="349" r:id="rId61"/>
    <p:sldId id="363" r:id="rId62"/>
    <p:sldId id="374" r:id="rId63"/>
    <p:sldId id="299" r:id="rId64"/>
    <p:sldId id="300" r:id="rId65"/>
    <p:sldId id="301" r:id="rId66"/>
    <p:sldId id="302" r:id="rId67"/>
    <p:sldId id="303" r:id="rId68"/>
    <p:sldId id="304" r:id="rId69"/>
    <p:sldId id="305" r:id="rId70"/>
    <p:sldId id="306" r:id="rId71"/>
    <p:sldId id="307" r:id="rId72"/>
    <p:sldId id="308" r:id="rId73"/>
    <p:sldId id="309" r:id="rId74"/>
    <p:sldId id="310" r:id="rId75"/>
    <p:sldId id="311" r:id="rId76"/>
    <p:sldId id="350" r:id="rId77"/>
    <p:sldId id="351" r:id="rId78"/>
    <p:sldId id="364" r:id="rId79"/>
    <p:sldId id="375" r:id="rId80"/>
    <p:sldId id="312" r:id="rId81"/>
    <p:sldId id="313" r:id="rId82"/>
    <p:sldId id="314" r:id="rId83"/>
    <p:sldId id="315" r:id="rId84"/>
    <p:sldId id="316" r:id="rId85"/>
    <p:sldId id="352" r:id="rId86"/>
    <p:sldId id="365" r:id="rId87"/>
    <p:sldId id="376" r:id="rId88"/>
    <p:sldId id="317" r:id="rId89"/>
    <p:sldId id="318" r:id="rId90"/>
    <p:sldId id="319" r:id="rId91"/>
    <p:sldId id="366" r:id="rId92"/>
    <p:sldId id="377" r:id="rId93"/>
    <p:sldId id="320" r:id="rId94"/>
    <p:sldId id="321" r:id="rId95"/>
    <p:sldId id="322" r:id="rId96"/>
    <p:sldId id="323" r:id="rId97"/>
    <p:sldId id="324" r:id="rId98"/>
    <p:sldId id="325" r:id="rId99"/>
    <p:sldId id="326" r:id="rId100"/>
    <p:sldId id="327" r:id="rId101"/>
    <p:sldId id="328" r:id="rId102"/>
    <p:sldId id="354" r:id="rId103"/>
    <p:sldId id="367" r:id="rId104"/>
    <p:sldId id="378" r:id="rId105"/>
    <p:sldId id="329" r:id="rId106"/>
    <p:sldId id="331" r:id="rId107"/>
    <p:sldId id="332" r:id="rId108"/>
    <p:sldId id="355" r:id="rId109"/>
    <p:sldId id="368" r:id="rId110"/>
    <p:sldId id="379" r:id="rId111"/>
    <p:sldId id="333" r:id="rId112"/>
    <p:sldId id="334" r:id="rId113"/>
    <p:sldId id="335" r:id="rId114"/>
    <p:sldId id="336" r:id="rId115"/>
    <p:sldId id="337" r:id="rId116"/>
    <p:sldId id="338" r:id="rId117"/>
    <p:sldId id="339" r:id="rId118"/>
    <p:sldId id="340" r:id="rId119"/>
    <p:sldId id="341" r:id="rId120"/>
    <p:sldId id="342" r:id="rId121"/>
    <p:sldId id="343" r:id="rId122"/>
    <p:sldId id="356" r:id="rId123"/>
    <p:sldId id="357" r:id="rId12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46846-FB41-432E-9983-CD87D09D9376}" type="datetimeFigureOut">
              <a:rPr lang="es-CO" smtClean="0"/>
              <a:t>05/09/2013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10D91-540F-4E27-9C82-4836803BFD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952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10D91-540F-4E27-9C82-4836803BFD41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720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462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6811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757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2910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74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098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8925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1042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12346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0317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0280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8CF696-F87E-451C-828E-663AC5ED3425}" type="datetimeFigureOut">
              <a:rPr lang="es-CO" smtClean="0"/>
              <a:t>05/09/2013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1986A7A-294F-4144-B5A6-B73B1BBE3523}" type="slidenum">
              <a:rPr lang="es-CO" smtClean="0"/>
              <a:t>‹Nº›</a:t>
            </a:fld>
            <a:endParaRPr lang="es-CO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00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jp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4813598" y="15702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b="1" dirty="0" smtClean="0">
                <a:ea typeface="KaiTi" panose="02010609060101010101" pitchFamily="49" charset="-122"/>
              </a:rPr>
              <a:t>DESERCION         ESTUDIANTIL</a:t>
            </a:r>
            <a:endParaRPr lang="es-ES_tradnl" b="1" dirty="0">
              <a:ea typeface="KaiTi" panose="02010609060101010101" pitchFamily="49" charset="-122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943633" y="3837904"/>
            <a:ext cx="707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XXIII CONSEJO DIRECTIVO – </a:t>
            </a:r>
            <a:r>
              <a:rPr lang="es-CO" b="1" dirty="0">
                <a:solidFill>
                  <a:schemeClr val="accent4">
                    <a:lumMod val="75000"/>
                  </a:schemeClr>
                </a:solidFill>
              </a:rPr>
              <a:t>C</a:t>
            </a:r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armen de </a:t>
            </a:r>
            <a:r>
              <a:rPr lang="es-CO" b="1" dirty="0" err="1" smtClean="0">
                <a:solidFill>
                  <a:schemeClr val="accent4">
                    <a:lumMod val="75000"/>
                  </a:schemeClr>
                </a:solidFill>
              </a:rPr>
              <a:t>Viboral</a:t>
            </a:r>
            <a:r>
              <a:rPr lang="es-CO" b="1" dirty="0" smtClean="0">
                <a:solidFill>
                  <a:schemeClr val="accent4">
                    <a:lumMod val="75000"/>
                  </a:schemeClr>
                </a:solidFill>
              </a:rPr>
              <a:t>, Septiembre 11 de 2013 </a:t>
            </a:r>
            <a:endParaRPr lang="es-CO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5440087" y="4636394"/>
            <a:ext cx="6189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 FUENTE: SPADIES - MEN 2013</a:t>
            </a:r>
          </a:p>
          <a:p>
            <a:pPr algn="r"/>
            <a:r>
              <a:rPr lang="es-ES_tradnl" sz="2800" dirty="0">
                <a:solidFill>
                  <a:schemeClr val="accent6">
                    <a:lumMod val="75000"/>
                  </a:schemeClr>
                </a:solidFill>
              </a:rPr>
              <a:t>Carlos Corredor, </a:t>
            </a:r>
            <a:r>
              <a:rPr lang="es-ES_tradnl" sz="2800" dirty="0" err="1" smtClean="0">
                <a:solidFill>
                  <a:schemeClr val="accent6">
                    <a:lumMod val="75000"/>
                  </a:schemeClr>
                </a:solidFill>
              </a:rPr>
              <a:t>Ph.D</a:t>
            </a:r>
            <a:r>
              <a:rPr lang="es-ES_tradnl" sz="28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r"/>
            <a:r>
              <a:rPr lang="es-ES_tradnl" sz="2800" dirty="0">
                <a:solidFill>
                  <a:schemeClr val="accent6">
                    <a:lumMod val="75000"/>
                  </a:schemeClr>
                </a:solidFill>
              </a:rPr>
              <a:t>Director Ejecutivo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50" y="929988"/>
            <a:ext cx="2123036" cy="222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698" y="1264885"/>
            <a:ext cx="9288845" cy="453060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937802" y="553791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01543" y="304362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1894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06818" y="488919"/>
            <a:ext cx="206765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40" y="1885920"/>
            <a:ext cx="8416613" cy="426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355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06818" y="488919"/>
            <a:ext cx="206765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605835" y="1138404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402" y="1998129"/>
            <a:ext cx="8800488" cy="423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4734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107857" y="748194"/>
            <a:ext cx="419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QUÍMICA vs ING. QUÍMICA</a:t>
            </a:r>
            <a:endParaRPr lang="es-CO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48208" y="11896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438" y="1896855"/>
            <a:ext cx="8825587" cy="419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804771" y="693128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695076" y="1002113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153" y="2548622"/>
            <a:ext cx="8640652" cy="2036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116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500" y="2305976"/>
            <a:ext cx="5655959" cy="31417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Rectángulo 5"/>
          <p:cNvSpPr/>
          <p:nvPr/>
        </p:nvSpPr>
        <p:spPr>
          <a:xfrm>
            <a:off x="4804770" y="693128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6412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04771" y="693128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37817" y="978793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21" y="1623092"/>
            <a:ext cx="9195515" cy="428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1407" y="216609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58251" y="459320"/>
            <a:ext cx="3136457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38" y="1885920"/>
            <a:ext cx="8615017" cy="43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7287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71407" y="216609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58251" y="459320"/>
            <a:ext cx="3136457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32" y="1944710"/>
            <a:ext cx="8297860" cy="430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9726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66000" y="658294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70454" y="10997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Rectángulo 5"/>
          <p:cNvSpPr/>
          <p:nvPr/>
        </p:nvSpPr>
        <p:spPr>
          <a:xfrm>
            <a:off x="271407" y="216609"/>
            <a:ext cx="264341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NORTE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718" y="1850430"/>
            <a:ext cx="8491693" cy="434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849880" y="693128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695076" y="1002113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119" y="2366220"/>
            <a:ext cx="9110859" cy="2733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77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745" y="299457"/>
            <a:ext cx="5397223" cy="5769735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2166870" y="738251"/>
            <a:ext cx="2023272" cy="74381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904774" y="1204861"/>
            <a:ext cx="454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- DESERCIÓN POR PERÍODO</a:t>
            </a:r>
            <a:endParaRPr lang="es-CO" sz="2400" b="1" dirty="0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089926" y="2317596"/>
            <a:ext cx="417715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/>
            <a:r>
              <a:rPr lang="es-ES" sz="2000" b="0" dirty="0"/>
              <a:t>Proporción de  estudiantes que estando matriculados dos semestres atrás son clasificados como desertores un año </a:t>
            </a:r>
            <a:r>
              <a:rPr lang="es-ES" sz="2000" b="0" dirty="0" smtClean="0"/>
              <a:t>después.</a:t>
            </a:r>
            <a:endParaRPr lang="es-ES" sz="2000" b="0" dirty="0"/>
          </a:p>
          <a:p>
            <a:pPr algn="just" eaLnBrk="1" hangingPunct="1"/>
            <a:endParaRPr lang="es-ES" sz="2000" b="0" dirty="0"/>
          </a:p>
        </p:txBody>
      </p:sp>
      <p:sp>
        <p:nvSpPr>
          <p:cNvPr id="7" name="Rectángulo 6"/>
          <p:cNvSpPr/>
          <p:nvPr/>
        </p:nvSpPr>
        <p:spPr>
          <a:xfrm>
            <a:off x="9457509" y="4389120"/>
            <a:ext cx="1010194" cy="2177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ángulo 7"/>
          <p:cNvSpPr/>
          <p:nvPr/>
        </p:nvSpPr>
        <p:spPr>
          <a:xfrm>
            <a:off x="8456023" y="4389120"/>
            <a:ext cx="1001486" cy="2177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8"/>
          <p:cNvSpPr/>
          <p:nvPr/>
        </p:nvSpPr>
        <p:spPr>
          <a:xfrm>
            <a:off x="7071360" y="3892731"/>
            <a:ext cx="1384663" cy="26125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/>
          <p:cNvSpPr txBox="1"/>
          <p:nvPr/>
        </p:nvSpPr>
        <p:spPr>
          <a:xfrm>
            <a:off x="1512389" y="4267144"/>
            <a:ext cx="2988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dirty="0" smtClean="0"/>
              <a:t>9.80% = (5/51) * 100%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1995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422" y="2050490"/>
            <a:ext cx="5384115" cy="38866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ángulo 4"/>
          <p:cNvSpPr/>
          <p:nvPr/>
        </p:nvSpPr>
        <p:spPr>
          <a:xfrm>
            <a:off x="4849880" y="693128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401334822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849880" y="693128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37817" y="978793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47" y="1726123"/>
            <a:ext cx="9883263" cy="423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2856" y="528233"/>
            <a:ext cx="208724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735" y="1885920"/>
            <a:ext cx="8287824" cy="441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5378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2856" y="528233"/>
            <a:ext cx="208724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128" y="1922494"/>
            <a:ext cx="8300703" cy="429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416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42882" y="528233"/>
            <a:ext cx="2567195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085" y="1885920"/>
            <a:ext cx="8043124" cy="426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5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42882" y="528233"/>
            <a:ext cx="2567195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037" y="1896736"/>
            <a:ext cx="8068883" cy="426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1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450552" y="528233"/>
            <a:ext cx="1351856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180" y="1885920"/>
            <a:ext cx="8224934" cy="433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14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450552" y="528233"/>
            <a:ext cx="1351856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846" y="1930181"/>
            <a:ext cx="8083267" cy="41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53243" y="528233"/>
            <a:ext cx="2946473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14" y="2001829"/>
            <a:ext cx="7837065" cy="403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85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53243" y="528233"/>
            <a:ext cx="2946473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325" y="1806584"/>
            <a:ext cx="8236308" cy="441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0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6284" y="184459"/>
            <a:ext cx="2023272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236" y="1896380"/>
            <a:ext cx="8017368" cy="418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156110" y="507462"/>
            <a:ext cx="1940740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174" y="2014709"/>
            <a:ext cx="8274945" cy="416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156110" y="507462"/>
            <a:ext cx="1940740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58251" y="1062769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599" y="1974009"/>
            <a:ext cx="8081762" cy="424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62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66000" y="658294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70454" y="10997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Rectángulo 5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142" y="1820816"/>
            <a:ext cx="9263406" cy="43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6669" y="268125"/>
            <a:ext cx="25531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DEL VALLE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107857" y="748194"/>
            <a:ext cx="419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QUÍMICA vs ING. QUÍMICA</a:t>
            </a:r>
            <a:endParaRPr lang="es-CO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48208" y="11896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268" y="1900219"/>
            <a:ext cx="9035740" cy="424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206284" y="184459"/>
            <a:ext cx="2023272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83108" y="967906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71" y="1999443"/>
            <a:ext cx="7940095" cy="415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8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32630" y="181682"/>
            <a:ext cx="1387699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613" y="1809006"/>
            <a:ext cx="8268613" cy="435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7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683108" y="967906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432630" y="181682"/>
            <a:ext cx="1387699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491" y="1857777"/>
            <a:ext cx="8242856" cy="437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51632" y="181682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524" y="1847640"/>
            <a:ext cx="8184792" cy="436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8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51631" y="292640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83108" y="1058058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854" y="1973686"/>
            <a:ext cx="7908129" cy="415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0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702801" y="324304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067" y="1806261"/>
            <a:ext cx="8165706" cy="44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02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702801" y="324304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785" y="1888067"/>
            <a:ext cx="8068884" cy="422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36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517" y="1468191"/>
            <a:ext cx="8731876" cy="4568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2868855" y="618185"/>
            <a:ext cx="5885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 - UNIVERSIDADES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40903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148692" y="251446"/>
            <a:ext cx="1955576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993" y="1909292"/>
            <a:ext cx="7952974" cy="405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36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48692" y="251446"/>
            <a:ext cx="1955576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2951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669" y="1780620"/>
            <a:ext cx="8236308" cy="451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8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774" y="1894114"/>
            <a:ext cx="8799454" cy="422462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4066000" y="553791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42616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684" y="1992819"/>
            <a:ext cx="8899591" cy="421203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30103" y="553791"/>
            <a:ext cx="419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QUÍMICA vs ING. QUÍMICA</a:t>
            </a:r>
            <a:endParaRPr lang="es-CO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4180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756193" y="951941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623516" y="610101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27" y="2309444"/>
            <a:ext cx="9928539" cy="3035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426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176" y="1946922"/>
            <a:ext cx="5522489" cy="38872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562397" y="712492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629825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37802" y="553791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4275786" y="275251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503" y="1293996"/>
            <a:ext cx="9992904" cy="49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206284" y="184459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174" y="1875374"/>
            <a:ext cx="8429492" cy="439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3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>
          <a:xfrm>
            <a:off x="5206284" y="184459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887" y="1832019"/>
            <a:ext cx="8262066" cy="444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32630" y="181682"/>
            <a:ext cx="1387699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613" y="1896413"/>
            <a:ext cx="8416613" cy="432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4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78" y="1226712"/>
            <a:ext cx="8880252" cy="4736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uadroTexto 2"/>
          <p:cNvSpPr txBox="1"/>
          <p:nvPr/>
        </p:nvSpPr>
        <p:spPr>
          <a:xfrm>
            <a:off x="3056040" y="476518"/>
            <a:ext cx="5819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 - UNIVERSIDADES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53171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32630" y="181682"/>
            <a:ext cx="1387699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391" y="1909293"/>
            <a:ext cx="8197672" cy="427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4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51632" y="181682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16" y="1870656"/>
            <a:ext cx="8481008" cy="428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51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51632" y="181682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965" y="1909293"/>
            <a:ext cx="8532524" cy="431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702801" y="324304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78" y="1896414"/>
            <a:ext cx="8068883" cy="419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702801" y="324304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086" y="1844897"/>
            <a:ext cx="8558281" cy="429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1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48692" y="251446"/>
            <a:ext cx="1955576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31" y="1870656"/>
            <a:ext cx="8365097" cy="434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65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48692" y="251446"/>
            <a:ext cx="1955576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663416" y="946187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204" y="1896529"/>
            <a:ext cx="8210551" cy="429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09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511" y="1880033"/>
            <a:ext cx="8780490" cy="420725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066000" y="553791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369511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12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ANTIOQUIA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030103" y="553791"/>
            <a:ext cx="419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QUÍMICA vs ING. QUÍMICA</a:t>
            </a:r>
            <a:endParaRPr lang="es-CO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655" y="1898396"/>
            <a:ext cx="9467830" cy="422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583597" y="69209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822170" y="1061431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230" y="2706283"/>
            <a:ext cx="9168686" cy="2110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23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87" y="1213831"/>
            <a:ext cx="8648432" cy="4744283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3277254" y="437881"/>
            <a:ext cx="5377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 - UNIVERSIDADES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74928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903" y="2064277"/>
            <a:ext cx="5673578" cy="365394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583597" y="69209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466927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96476" y="305732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226" y="1263513"/>
            <a:ext cx="10288455" cy="489123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477790" y="553790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85224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03178" y="184459"/>
            <a:ext cx="3429483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LIC. 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751" y="1819141"/>
            <a:ext cx="8504335" cy="443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288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03178" y="184459"/>
            <a:ext cx="3429483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LIC. 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83107" y="925338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656" y="1806260"/>
            <a:ext cx="8532523" cy="446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17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63424" y="184459"/>
            <a:ext cx="2708991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LIC. 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860" y="1870656"/>
            <a:ext cx="8168117" cy="426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125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33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ANTONIO NARIÑO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63424" y="184459"/>
            <a:ext cx="2708991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LIC. 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83107" y="925338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73" y="1896414"/>
            <a:ext cx="8004489" cy="422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590480" y="596583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DEL CHOCO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525958" y="965915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48" y="2511039"/>
            <a:ext cx="9117469" cy="2524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7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756" y="2112301"/>
            <a:ext cx="5537447" cy="35672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759598" y="712492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DEL CHOCO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9375235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99572" y="274611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DEL CHOCO</a:t>
            </a:r>
            <a:endParaRPr lang="es-CO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4477790" y="553790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4" y="1468192"/>
            <a:ext cx="9940771" cy="466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DEL CHOCO</a:t>
            </a:r>
            <a:endParaRPr lang="es-CO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06284" y="184459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61894" y="925497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032" y="1901131"/>
            <a:ext cx="8326459" cy="431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3" name="Rectángulo 2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4" name="Rectángulo 3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5" name="Rectángulo 4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287" y="1048052"/>
            <a:ext cx="9353799" cy="513122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915690" y="478666"/>
            <a:ext cx="4602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DESERCIÓN SEGÚN EL INGRESO FAMILIAR</a:t>
            </a:r>
            <a:endParaRPr lang="es-CO" sz="2000" b="1" dirty="0"/>
          </a:p>
        </p:txBody>
      </p:sp>
    </p:spTree>
    <p:extLst>
      <p:ext uri="{BB962C8B-B14F-4D97-AF65-F5344CB8AC3E}">
        <p14:creationId xmlns:p14="http://schemas.microsoft.com/office/powerpoint/2010/main" val="2779604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273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DEL CHOCO</a:t>
            </a:r>
            <a:endParaRPr lang="es-CO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06284" y="184459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83107" y="925338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953" y="1844897"/>
            <a:ext cx="8391929" cy="43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44657" y="532188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525957" y="901520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949" y="2325437"/>
            <a:ext cx="9311426" cy="26715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25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566" y="2034058"/>
            <a:ext cx="5597827" cy="36197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213776" y="712492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8671483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668" y="1275010"/>
            <a:ext cx="9973570" cy="463433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353750" y="184458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477790" y="553790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3370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309315" y="339006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64925" y="108004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401" y="1823859"/>
            <a:ext cx="8365099" cy="450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309315" y="339006"/>
            <a:ext cx="2023272" cy="7438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600" b="1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83107" y="925338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630" y="1973335"/>
            <a:ext cx="8094641" cy="415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25874" y="349108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436136" y="1092923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66" y="1836738"/>
            <a:ext cx="8454791" cy="450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825874" y="349108"/>
            <a:ext cx="2732576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591668" y="9689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870" y="2050417"/>
            <a:ext cx="8785217" cy="408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4013" y="553791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33106" y="115498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373" y="1898799"/>
            <a:ext cx="8107518" cy="420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3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31053" y="522442"/>
            <a:ext cx="3030238" cy="743815"/>
          </a:xfrm>
        </p:spPr>
        <p:txBody>
          <a:bodyPr>
            <a:normAutofit fontScale="90000"/>
          </a:bodyPr>
          <a:lstStyle/>
          <a:p>
            <a:r>
              <a:rPr lang="es-CO" sz="3600" b="1" dirty="0" smtClean="0">
                <a:latin typeface="+mn-lt"/>
              </a:rPr>
              <a:t>MICROBIOLOGÍA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522" y="1838145"/>
            <a:ext cx="8171914" cy="430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689" y="1443445"/>
            <a:ext cx="9748990" cy="4467958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232077" y="618185"/>
            <a:ext cx="775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 – NÚCLEOS DEL CONOCIMIENTO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66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919" y="1900950"/>
            <a:ext cx="9299122" cy="416021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09093" y="184459"/>
            <a:ext cx="382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JAVERIANA DE BOGOTÁ</a:t>
            </a:r>
            <a:endParaRPr lang="es-CO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327257" y="624256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4631711" y="1065726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3984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173446" y="480672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695077" y="850004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36" y="2325677"/>
            <a:ext cx="8924488" cy="2877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27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139" y="1924282"/>
            <a:ext cx="5464682" cy="401287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240321" y="712492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6035137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18" y="1360450"/>
            <a:ext cx="10618750" cy="456383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353750" y="184458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4477790" y="553790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3474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4027" y="197336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4298" y="462386"/>
            <a:ext cx="2084364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33106" y="115498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067" y="1898799"/>
            <a:ext cx="8248825" cy="430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5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84027" y="197336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4298" y="462386"/>
            <a:ext cx="2084364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47" y="1838145"/>
            <a:ext cx="8887401" cy="442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8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760216" y="455946"/>
            <a:ext cx="276086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036" y="1885920"/>
            <a:ext cx="8313220" cy="421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3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760216" y="455946"/>
            <a:ext cx="276086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142" y="1986564"/>
            <a:ext cx="8481008" cy="417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89900" y="455946"/>
            <a:ext cx="147315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814" y="1988951"/>
            <a:ext cx="8577329" cy="423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2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389900" y="455946"/>
            <a:ext cx="147315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263" y="1838145"/>
            <a:ext cx="8648432" cy="441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5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70724" y="579549"/>
            <a:ext cx="3417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INGENIERÍAS vs CIENCIAS</a:t>
            </a:r>
            <a:endParaRPr lang="es-CO" sz="24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22" y="1273306"/>
            <a:ext cx="11178450" cy="91330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351" y="2411894"/>
            <a:ext cx="8300288" cy="375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40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55647" y="455946"/>
            <a:ext cx="216999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GEOLOGÍA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596" y="1885920"/>
            <a:ext cx="8790100" cy="422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3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55647" y="455946"/>
            <a:ext cx="216999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GEOLOGÍA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76" y="1979812"/>
            <a:ext cx="8375140" cy="428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42534" y="553789"/>
            <a:ext cx="296789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36" y="1885920"/>
            <a:ext cx="8493886" cy="431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642534" y="553789"/>
            <a:ext cx="296789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2" y="1838145"/>
            <a:ext cx="8635553" cy="438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144316" y="553789"/>
            <a:ext cx="196432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31" y="1885920"/>
            <a:ext cx="8365097" cy="427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30570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144316" y="553789"/>
            <a:ext cx="1964328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591668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35" y="1979812"/>
            <a:ext cx="8493887" cy="421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6532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66000" y="553791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70454" y="995261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670" y="1898396"/>
            <a:ext cx="8825124" cy="432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98585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35542" y="184457"/>
            <a:ext cx="377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BOGOTÁ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107857" y="748194"/>
            <a:ext cx="4192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QUÍMICA vs ING. QUÍMICA</a:t>
            </a:r>
            <a:endParaRPr lang="es-CO" sz="28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448208" y="11896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941" y="1896856"/>
            <a:ext cx="8731100" cy="4294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170170" y="603328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695077" y="947531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780" y="2563664"/>
            <a:ext cx="9245958" cy="2330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851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977" y="2270339"/>
            <a:ext cx="6005005" cy="35895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158985" y="712492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705342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518135" y="944150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417452" y="574818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188" y="2340242"/>
            <a:ext cx="10366736" cy="312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20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977" y="1326525"/>
            <a:ext cx="10135673" cy="464927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298959" y="242720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477790" y="553790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133242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3629" y="191205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760216" y="455946"/>
            <a:ext cx="276086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914" y="1885920"/>
            <a:ext cx="8751463" cy="427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3179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3629" y="191205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760216" y="455946"/>
            <a:ext cx="2760861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ESTADÍSTICA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51454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685" y="1838145"/>
            <a:ext cx="8571160" cy="444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8376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3629" y="191205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58251" y="459320"/>
            <a:ext cx="3136457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61" y="1885920"/>
            <a:ext cx="9073436" cy="424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2126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93629" y="191205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58251" y="459320"/>
            <a:ext cx="3136457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MATEMÁTICAS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51454" y="1094330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762" y="1838145"/>
            <a:ext cx="9073434" cy="433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7252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066000" y="658294"/>
            <a:ext cx="4361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/>
              <a:t>MATEMÁTICAS vs ING. CIVIL</a:t>
            </a:r>
            <a:endParaRPr lang="es-CO" sz="28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4370454" y="109976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93629" y="191205"/>
            <a:ext cx="39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NACIONAL DE MEDELLIN</a:t>
            </a:r>
            <a:endParaRPr lang="es-CO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322" y="1885334"/>
            <a:ext cx="9400134" cy="408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0261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395476" y="590097"/>
            <a:ext cx="54620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CIENCIAS APLICADAS Y AMBIENTALES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695077" y="978793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418" y="2653718"/>
            <a:ext cx="7698123" cy="17894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892866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70" y="2623180"/>
            <a:ext cx="5979219" cy="21420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Rectángulo 5"/>
          <p:cNvSpPr/>
          <p:nvPr/>
        </p:nvSpPr>
        <p:spPr>
          <a:xfrm>
            <a:off x="3395475" y="693128"/>
            <a:ext cx="54620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CIENCIAS APLICADAS Y AMBIENTALES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11601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395476" y="590097"/>
            <a:ext cx="54620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CIENCIAS APLICADAS Y AMBIENTALES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37817" y="978793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521" y="1596980"/>
            <a:ext cx="9183917" cy="44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46604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22781" y="609030"/>
            <a:ext cx="2035732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Rectángulo 5"/>
          <p:cNvSpPr/>
          <p:nvPr/>
        </p:nvSpPr>
        <p:spPr>
          <a:xfrm>
            <a:off x="124243" y="203942"/>
            <a:ext cx="54620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CIENCIAS APLICADAS Y AMBIENTALES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428" y="1770010"/>
            <a:ext cx="8416612" cy="441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8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40" y="2047293"/>
            <a:ext cx="6141881" cy="37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528094" y="712492"/>
            <a:ext cx="306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DE LOS ANDES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80892698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122781" y="609030"/>
            <a:ext cx="2035732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QUÍMICA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24243" y="203942"/>
            <a:ext cx="54620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UNIVERSIDAD DE CIENCIAS APLICADAS Y AMBIENTALES</a:t>
            </a:r>
            <a:endParaRPr lang="es-CO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05835" y="1138404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689" y="1882219"/>
            <a:ext cx="8171914" cy="419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7031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183600" y="491114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886564" y="860446"/>
            <a:ext cx="4862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TABLA DE DESERCIÓN POR COHORTE</a:t>
            </a:r>
            <a:endParaRPr lang="es-CO" sz="2400" b="1" dirty="0"/>
          </a:p>
        </p:txBody>
      </p:sp>
      <p:pic>
        <p:nvPicPr>
          <p:cNvPr id="6" name="Imagen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144" y="2430534"/>
            <a:ext cx="9490656" cy="2579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04190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668" y="2150167"/>
            <a:ext cx="5451623" cy="3709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3138225" y="1081824"/>
            <a:ext cx="5976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/>
              <a:t>TABLA DE COMPARACIÓN – DESERCIÓN POR COHORTE</a:t>
            </a:r>
            <a:endParaRPr lang="es-CO" sz="20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992112" y="712492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</p:spTree>
    <p:extLst>
      <p:ext uri="{BB962C8B-B14F-4D97-AF65-F5344CB8AC3E}">
        <p14:creationId xmlns:p14="http://schemas.microsoft.com/office/powerpoint/2010/main" val="80997091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183601" y="429157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529305" y="798489"/>
            <a:ext cx="3577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COHORTE</a:t>
            </a:r>
            <a:endParaRPr lang="es-CO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02" y="1365161"/>
            <a:ext cx="9517487" cy="477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4204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4298" y="462386"/>
            <a:ext cx="2084364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33106" y="1154984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157" y="1898799"/>
            <a:ext cx="8944646" cy="429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93638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084298" y="462386"/>
            <a:ext cx="2084364" cy="743815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latin typeface="+mn-lt"/>
              </a:rPr>
              <a:t>BIOLOGÍA</a:t>
            </a:r>
            <a:endParaRPr lang="es-CO" sz="3600" b="1" dirty="0"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605835" y="1138404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444" y="1882219"/>
            <a:ext cx="8970404" cy="433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3357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389900" y="455946"/>
            <a:ext cx="147315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46" y="1885920"/>
            <a:ext cx="8944646" cy="429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7712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389900" y="455946"/>
            <a:ext cx="147315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FÍSICA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605835" y="1138404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669" y="1882219"/>
            <a:ext cx="8617953" cy="44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95048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041480" y="468826"/>
            <a:ext cx="216999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GEOLOGÍA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84621" y="1142105"/>
            <a:ext cx="351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DESERCIÓN POR PERÍODO</a:t>
            </a:r>
            <a:endParaRPr lang="es-CO" sz="2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900" y="1885920"/>
            <a:ext cx="8571158" cy="432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1998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041480" y="468826"/>
            <a:ext cx="2169999" cy="743815"/>
          </a:xfrm>
        </p:spPr>
        <p:txBody>
          <a:bodyPr>
            <a:noAutofit/>
          </a:bodyPr>
          <a:lstStyle/>
          <a:p>
            <a:r>
              <a:rPr lang="es-CO" sz="3600" b="1" dirty="0" smtClean="0">
                <a:latin typeface="+mn-lt"/>
              </a:rPr>
              <a:t>GEOLOGÍA</a:t>
            </a:r>
            <a:endParaRPr lang="es-CO" sz="3600" b="1" dirty="0"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45697" y="210216"/>
            <a:ext cx="426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/>
              <a:t>UNIVERSIDAD INDUSTRIAL DE SANTANDER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605835" y="1138404"/>
            <a:ext cx="3069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GRADO POR COHORTE</a:t>
            </a:r>
            <a:endParaRPr lang="es-CO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126" y="1882219"/>
            <a:ext cx="9009040" cy="426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96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408</TotalTime>
  <Words>1051</Words>
  <Application>Microsoft Office PowerPoint</Application>
  <PresentationFormat>Panorámica</PresentationFormat>
  <Paragraphs>333</Paragraphs>
  <Slides>123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123</vt:i4>
      </vt:variant>
    </vt:vector>
  </HeadingPairs>
  <TitlesOfParts>
    <vt:vector size="130" baseType="lpstr">
      <vt:lpstr>KaiTi</vt:lpstr>
      <vt:lpstr>ＭＳ Ｐゴシック</vt:lpstr>
      <vt:lpstr>Arial</vt:lpstr>
      <vt:lpstr>Calibri</vt:lpstr>
      <vt:lpstr>Calibri Light</vt:lpstr>
      <vt:lpstr>Times New Roman</vt:lpstr>
      <vt:lpstr>Retrospección</vt:lpstr>
      <vt:lpstr>DESERCION         ESTUDIANTIL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BIOLOGÍA</vt:lpstr>
      <vt:lpstr>BIOLOGÍA</vt:lpstr>
      <vt:lpstr>FÍSICA</vt:lpstr>
      <vt:lpstr>FÍSICA</vt:lpstr>
      <vt:lpstr>MATEMÁTICAS</vt:lpstr>
      <vt:lpstr>MATEMÁTICAS</vt:lpstr>
      <vt:lpstr>MICROBIOLOGÍA</vt:lpstr>
      <vt:lpstr>MICROBIOLOGÍA</vt:lpstr>
      <vt:lpstr>QUÍMICA</vt:lpstr>
      <vt:lpstr>QUÍMICA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FÍSICA</vt:lpstr>
      <vt:lpstr>FÍSICA</vt:lpstr>
      <vt:lpstr>MATEMÁTICAS</vt:lpstr>
      <vt:lpstr>MATEMÁTICAS</vt:lpstr>
      <vt:lpstr>MICROBIOLOGÍA</vt:lpstr>
      <vt:lpstr>MICROBIOLOGÍA</vt:lpstr>
      <vt:lpstr>QUÍMICA</vt:lpstr>
      <vt:lpstr>QUÍMICA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LIC. MATEMÁTICAS</vt:lpstr>
      <vt:lpstr>LIC. MATEMÁTICAS</vt:lpstr>
      <vt:lpstr>LIC. QUÍMICA</vt:lpstr>
      <vt:lpstr>LIC. QUÍMICA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MATEMÁTICAS</vt:lpstr>
      <vt:lpstr>MATEMÁTICAS</vt:lpstr>
      <vt:lpstr>MICROBIOLOGÍA</vt:lpstr>
      <vt:lpstr>MICROBIOLOGÍA</vt:lpstr>
      <vt:lpstr>Presentación de PowerPoint</vt:lpstr>
      <vt:lpstr>Presentación de PowerPoint</vt:lpstr>
      <vt:lpstr>Presentación de PowerPoint</vt:lpstr>
      <vt:lpstr>Presentación de PowerPoint</vt:lpstr>
      <vt:lpstr>BIOLOGÍA</vt:lpstr>
      <vt:lpstr>BIOLOGÍA</vt:lpstr>
      <vt:lpstr>ESTADÍSTICA</vt:lpstr>
      <vt:lpstr>ESTADÍSTICA</vt:lpstr>
      <vt:lpstr>FÍSICA</vt:lpstr>
      <vt:lpstr>FÍSICA</vt:lpstr>
      <vt:lpstr>GEOLOGÍA</vt:lpstr>
      <vt:lpstr>GEOLOGÍA</vt:lpstr>
      <vt:lpstr>MATEMÁTICAS</vt:lpstr>
      <vt:lpstr>MATEMÁTICAS</vt:lpstr>
      <vt:lpstr>QUÍMICA</vt:lpstr>
      <vt:lpstr>QUÍMICA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ESTADÍSTICA</vt:lpstr>
      <vt:lpstr>ESTADÍSTICA</vt:lpstr>
      <vt:lpstr>MATEMÁTICAS</vt:lpstr>
      <vt:lpstr>MATEMÁTICAS</vt:lpstr>
      <vt:lpstr>Presentación de PowerPoint</vt:lpstr>
      <vt:lpstr>Presentación de PowerPoint</vt:lpstr>
      <vt:lpstr>Presentación de PowerPoint</vt:lpstr>
      <vt:lpstr>Presentación de PowerPoint</vt:lpstr>
      <vt:lpstr>QUÍMICA</vt:lpstr>
      <vt:lpstr>QUÍMICA</vt:lpstr>
      <vt:lpstr>Presentación de PowerPoint</vt:lpstr>
      <vt:lpstr>Presentación de PowerPoint</vt:lpstr>
      <vt:lpstr>Presentación de PowerPoint</vt:lpstr>
      <vt:lpstr>BIOLOGÍA</vt:lpstr>
      <vt:lpstr>BIOLOGÍA</vt:lpstr>
      <vt:lpstr>FÍSICA</vt:lpstr>
      <vt:lpstr>FÍSICA</vt:lpstr>
      <vt:lpstr>GEOLOGÍA</vt:lpstr>
      <vt:lpstr>GEOLOGÍA</vt:lpstr>
      <vt:lpstr>QUÍMICA</vt:lpstr>
      <vt:lpstr>QUÍMICA</vt:lpstr>
      <vt:lpstr>Presentación de PowerPoint</vt:lpstr>
      <vt:lpstr>Presentación de PowerPoint</vt:lpstr>
      <vt:lpstr>Presentación de PowerPoint</vt:lpstr>
      <vt:lpstr>Presentación de PowerPoint</vt:lpstr>
      <vt:lpstr>MATEMÁTICAS</vt:lpstr>
      <vt:lpstr>MATEMÁTICAS</vt:lpstr>
      <vt:lpstr>Presentación de PowerPoint</vt:lpstr>
      <vt:lpstr>Presentación de PowerPoint</vt:lpstr>
      <vt:lpstr>Presentación de PowerPoint</vt:lpstr>
      <vt:lpstr>Presentación de PowerPoint</vt:lpstr>
      <vt:lpstr>BIOLOGÍA</vt:lpstr>
      <vt:lpstr>BIOLOGÍA</vt:lpstr>
      <vt:lpstr>ESTADÍSTICA</vt:lpstr>
      <vt:lpstr>ESTADÍSTICA</vt:lpstr>
      <vt:lpstr>FÍSICA</vt:lpstr>
      <vt:lpstr>FÍSICA</vt:lpstr>
      <vt:lpstr>MATEMÁTICAS</vt:lpstr>
      <vt:lpstr>MATEMÁTICAS</vt:lpstr>
      <vt:lpstr>QUÍMICA</vt:lpstr>
      <vt:lpstr>QUÍMICA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DESERCION ESTUDIANTIL</dc:title>
  <dc:creator>Nathaly Alexandra Otero Paternina</dc:creator>
  <cp:lastModifiedBy>Nathaly Alexandra Otero Paternina</cp:lastModifiedBy>
  <cp:revision>142</cp:revision>
  <dcterms:created xsi:type="dcterms:W3CDTF">2013-09-01T14:54:59Z</dcterms:created>
  <dcterms:modified xsi:type="dcterms:W3CDTF">2013-09-06T04:39:42Z</dcterms:modified>
</cp:coreProperties>
</file>